
<file path=[Content_Types].xml><?xml version="1.0" encoding="utf-8"?>
<Types xmlns="http://schemas.openxmlformats.org/package/2006/content-types">
  <Override PartName="/ppt/notesSlides/notesSlide5.xml" ContentType="application/vnd.openxmlformats-officedocument.presentationml.notesSlide+xml"/>
  <Override PartName="/ppt/slideLayouts/slideLayout1.xml" ContentType="application/vnd.openxmlformats-officedocument.presentationml.slideLayout+xml"/>
  <Default Extension="png" ContentType="image/png"/>
  <Default Extension="rels" ContentType="application/vnd.openxmlformats-package.relationships+xml"/>
  <Default Extension="jpeg" ContentType="image/jpeg"/>
  <Default Extension="xml" ContentType="application/xml"/>
  <Override PartName="/ppt/slides/slide9.xml" ContentType="application/vnd.openxmlformats-officedocument.presentationml.slide+xml"/>
  <Override PartName="/ppt/notesSlides/notesSlide3.xml" ContentType="application/vnd.openxmlformats-officedocument.presentationml.notesSlide+xml"/>
  <Override PartName="/ppt/tableStyles.xml" ContentType="application/vnd.openxmlformats-officedocument.presentationml.tableStyles+xml"/>
  <Override PartName="/ppt/slideLayouts/slideLayout8.xml" ContentType="application/vnd.openxmlformats-officedocument.presentationml.slideLayout+xml"/>
  <Override PartName="/ppt/slides/slide7.xml" ContentType="application/vnd.openxmlformats-officedocument.presentationml.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slideLayouts/slideLayout6.xml" ContentType="application/vnd.openxmlformats-officedocument.presentationml.slideLayout+xml"/>
  <Override PartName="/ppt/slides/slide5.xml" ContentType="application/vnd.openxmlformats-officedocument.presentationml.slide+xml"/>
  <Override PartName="/ppt/theme/theme2.xml" ContentType="application/vnd.openxmlformats-officedocument.them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s/slide3.xml" ContentType="application/vnd.openxmlformats-officedocument.presentationml.slide+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notesSlides/notesSlide6.xml" ContentType="application/vnd.openxmlformats-officedocument.presentationml.notesSlide+xml"/>
  <Override PartName="/ppt/slideLayouts/slideLayout2.xml" ContentType="application/vnd.openxmlformats-officedocument.presentationml.slideLayout+xml"/>
  <Override PartName="/ppt/slides/slide1.xml" ContentType="application/vnd.openxmlformats-officedocument.presentationml.slide+xml"/>
  <Default Extension="bin" ContentType="application/vnd.openxmlformats-officedocument.presentationml.printerSettings"/>
  <Override PartName="/ppt/notesSlides/notesSlide4.xml" ContentType="application/vnd.openxmlformats-officedocument.presentationml.notesSlide+xml"/>
  <Default Extension="tiff" ContentType="image/tiff"/>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2.xml" ContentType="application/vnd.openxmlformats-officedocument.presentationml.notesSlide+xml"/>
  <Override PartName="/ppt/slides/slide8.xml" ContentType="application/vnd.openxmlformats-officedocument.presentationml.slide+xml"/>
  <Override PartName="/ppt/presentation.xml" ContentType="application/vnd.openxmlformats-officedocument.presentationml.presentation.main+xml"/>
  <Override PartName="/ppt/slideLayouts/slideLayout7.xml" ContentType="application/vnd.openxmlformats-officedocument.presentationml.slideLayout+xml"/>
  <Override PartName="/ppt/slides/slide6.xml" ContentType="application/vnd.openxmlformats-officedocument.presentationml.slide+xml"/>
  <Override PartName="/ppt/notesMasters/notesMaster1.xml" ContentType="application/vnd.openxmlformats-officedocument.presentationml.notesMaster+xml"/>
  <Override PartName="/ppt/slideLayouts/slideLayout5.xml" ContentType="application/vnd.openxmlformats-officedocument.presentationml.slideLayout+xml"/>
  <Override PartName="/ppt/slides/slide4.xml" ContentType="application/vnd.openxmlformats-officedocument.presentationml.slide+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notesSlides/notesSlide7.xml" ContentType="application/vnd.openxmlformats-officedocument.presentationml.notesSlide+xml"/>
  <Override PartName="/ppt/slideLayouts/slideLayout3.xml" ContentType="application/vnd.openxmlformats-officedocument.presentationml.slideLayout+xml"/>
  <Override PartName="/ppt/slides/slide2.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624"/>
    </p:cViewPr>
  </p:notesTextViewPr>
  <p:gridSpacing cx="78028800" cy="780288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2.jpeg>
</file>

<file path=ppt/media/image3.png>
</file>

<file path=ppt/media/image4.png>
</file>

<file path=ppt/media/image5.pn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r>
              <a:rPr lang="en-US" dirty="0" smtClean="0"/>
              <a:t>  - Review </a:t>
            </a:r>
            <a:r>
              <a:rPr lang="en-US" dirty="0" err="1" smtClean="0"/>
              <a:t>epigenetics</a:t>
            </a:r>
            <a:r>
              <a:rPr lang="en-US" dirty="0" smtClean="0"/>
              <a:t>/role of transcriptional regulators like REST</a:t>
            </a:r>
          </a:p>
          <a:p>
            <a:r>
              <a:rPr lang="en-US" dirty="0" smtClean="0"/>
              <a:t>    and chromatin remodelers like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to silence certain gene expression.</a:t>
            </a:r>
          </a:p>
          <a:p>
            <a:endParaRPr lang="en-US" dirty="0" smtClean="0"/>
          </a:p>
          <a:p>
            <a:r>
              <a:rPr lang="en-US" dirty="0" smtClean="0"/>
              <a:t>Today we’re going to look at a specific type of brain cancer</a:t>
            </a:r>
            <a:r>
              <a:rPr lang="en-US" baseline="0" dirty="0" smtClean="0"/>
              <a:t> called </a:t>
            </a:r>
            <a:r>
              <a:rPr lang="en-US" dirty="0" smtClean="0"/>
              <a:t>Glioblastoma multiforme, the most common and most aggressive malignant</a:t>
            </a:r>
          </a:p>
          <a:p>
            <a:r>
              <a:rPr lang="en-US" dirty="0" smtClean="0"/>
              <a:t>primary brain tumor in humans, involving </a:t>
            </a:r>
            <a:r>
              <a:rPr lang="en-US" dirty="0" err="1" smtClean="0"/>
              <a:t>glial</a:t>
            </a:r>
            <a:r>
              <a:rPr lang="en-US" dirty="0" smtClean="0"/>
              <a:t> cells and accounting</a:t>
            </a:r>
          </a:p>
          <a:p>
            <a:r>
              <a:rPr lang="en-US" dirty="0" smtClean="0"/>
              <a:t>for 52% of all functional tissue brain tumor cases and 20% of all</a:t>
            </a:r>
          </a:p>
          <a:p>
            <a:r>
              <a:rPr lang="en-US" dirty="0" smtClean="0"/>
              <a:t>intracranial tumors.  This picture shows a glioblastoma in a coronal MRI</a:t>
            </a:r>
            <a:r>
              <a:rPr lang="en-US" baseline="0" dirty="0" smtClean="0"/>
              <a:t> slice from a 15 year old boy.</a:t>
            </a:r>
          </a:p>
          <a:p>
            <a:endParaRPr lang="en-US" baseline="0" dirty="0" smtClean="0"/>
          </a:p>
          <a:p>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 in their 2012 report showing that REST controls the self-renewal and </a:t>
            </a:r>
            <a:r>
              <a:rPr lang="en-US" baseline="0" dirty="0" err="1" smtClean="0"/>
              <a:t>tumorigenic</a:t>
            </a:r>
            <a:r>
              <a:rPr lang="en-US" baseline="0" dirty="0" smtClean="0"/>
              <a:t> competence of human glioblastoma cells.  For the purposes of this talk we’ll focus on the left branch of the model.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 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staining for REST.</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r>
              <a:rPr lang="en-US" dirty="0" smtClean="0"/>
              <a:t>So yes, REST</a:t>
            </a:r>
            <a:r>
              <a:rPr lang="en-US" baseline="0" dirty="0" smtClean="0"/>
              <a:t> is expressed in the glioblastoma tissue.  Recalling the model I showed earlier, the researchers went on to ask, “What is </a:t>
            </a:r>
            <a:r>
              <a:rPr lang="en-US" baseline="0" dirty="0" err="1" smtClean="0"/>
              <a:t>REST’s</a:t>
            </a:r>
            <a:r>
              <a:rPr lang="en-US" baseline="0" dirty="0" smtClean="0"/>
              <a:t> role in the self-renewal and </a:t>
            </a:r>
            <a:r>
              <a:rPr lang="en-US" baseline="0" dirty="0" err="1" smtClean="0"/>
              <a:t>tumorigenic</a:t>
            </a:r>
            <a:r>
              <a:rPr lang="en-US" baseline="0" dirty="0" smtClean="0"/>
              <a:t> competence of glioblastoma cells in vitro and in vivo?”</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Fig. 3B,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In Fig. 3D,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Keeping</a:t>
            </a:r>
            <a:r>
              <a:rPr lang="en-US" baseline="0" dirty="0" smtClean="0"/>
              <a:t> with my previous theme of showing brain scans to demonstrate these diseases, </a:t>
            </a:r>
            <a:r>
              <a:rPr lang="en-US" dirty="0" smtClean="0"/>
              <a:t>What I’m showing here is Coronal section from a MR brain scan of a patient with HD showing atrophy of the heads of the caudate nuclei, enlargement of the frontal horns of the lateral ventricles (hydrocephalus ex </a:t>
            </a:r>
            <a:r>
              <a:rPr lang="en-US" dirty="0" err="1" smtClean="0"/>
              <a:t>vacuo</a:t>
            </a:r>
            <a:r>
              <a:rPr lang="en-US" dirty="0" smtClean="0"/>
              <a:t>), and generalized cortical atrophy</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a:t>
            </a:r>
            <a:r>
              <a:rPr lang="en-US" dirty="0" smtClean="0"/>
              <a:t>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schematic shows the interactions</a:t>
            </a:r>
            <a:r>
              <a:rPr lang="en-US" baseline="0" dirty="0" smtClean="0"/>
              <a:t> of WT on the left and mutant huntingtin protein on the right with REST and its binding site.  </a:t>
            </a:r>
            <a:r>
              <a:rPr lang="en-US" baseline="0" dirty="0" err="1" smtClean="0"/>
              <a:t>Chiara</a:t>
            </a:r>
            <a:r>
              <a:rPr lang="en-US" baseline="0" dirty="0" smtClean="0"/>
              <a:t> </a:t>
            </a:r>
            <a:r>
              <a:rPr lang="en-US" baseline="0" dirty="0" err="1" smtClean="0"/>
              <a:t>Zuccato</a:t>
            </a:r>
            <a:r>
              <a:rPr lang="en-US" baseline="0" dirty="0" smtClean="0"/>
              <a:t> and her </a:t>
            </a:r>
            <a:r>
              <a:rPr lang="en-US" baseline="0" dirty="0" err="1" smtClean="0"/>
              <a:t>coinvestigators</a:t>
            </a:r>
            <a:r>
              <a:rPr lang="en-US" baseline="0" dirty="0" smtClean="0"/>
              <a:t> looked at whether </a:t>
            </a:r>
            <a:r>
              <a:rPr lang="en-US" sz="1200" kern="1200" dirty="0" smtClean="0">
                <a:solidFill>
                  <a:schemeClr val="tx1"/>
                </a:solidFill>
                <a:latin typeface="+mn-lt"/>
                <a:ea typeface="+mn-ea"/>
                <a:cs typeface="+mn-cs"/>
              </a:rPr>
              <a:t>interacts with REST/NRSF to modulate the transcription of NRSE-controlled neuronal genes</a:t>
            </a:r>
            <a:r>
              <a:rPr lang="en-US" sz="1200" kern="1200" baseline="0" dirty="0" smtClean="0">
                <a:solidFill>
                  <a:schemeClr val="tx1"/>
                </a:solidFill>
                <a:latin typeface="+mn-lt"/>
                <a:ea typeface="+mn-ea"/>
                <a:cs typeface="+mn-cs"/>
              </a:rPr>
              <a:t>. BDNF is one of these genes under regulation by REST because its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promoter region has a binding site for REST.  Its expression is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critical for normal neural function. We're going to focus on it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for this part of my talk. For this report it’s important to note that </a:t>
            </a:r>
            <a:r>
              <a:rPr lang="en-US" sz="1200" kern="1200" baseline="0" dirty="0" err="1" smtClean="0">
                <a:solidFill>
                  <a:schemeClr val="tx1"/>
                </a:solidFill>
                <a:latin typeface="+mn-lt"/>
                <a:ea typeface="+mn-ea"/>
                <a:cs typeface="+mn-cs"/>
              </a:rPr>
              <a:t>Chiara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Zuccatto’s</a:t>
            </a:r>
            <a:r>
              <a:rPr lang="en-US" sz="1200" kern="1200" baseline="0" dirty="0" smtClean="0">
                <a:solidFill>
                  <a:schemeClr val="tx1"/>
                </a:solidFill>
                <a:latin typeface="+mn-lt"/>
                <a:ea typeface="+mn-ea"/>
                <a:cs typeface="+mn-cs"/>
              </a:rPr>
              <a:t> group has previously shown that WT but not mutant huntingtin stimulates the transcription of BDNF</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b="1" baseline="0" dirty="0" smtClean="0"/>
              <a:t>Why is there more expression in the FL WT ?</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full length </a:t>
            </a:r>
            <a:r>
              <a:rPr lang="en-US" dirty="0" err="1" smtClean="0"/>
              <a:t>wildtype</a:t>
            </a:r>
            <a:r>
              <a:rPr lang="en-US" dirty="0" smtClean="0"/>
              <a:t> huntingtin express elevated</a:t>
            </a:r>
          </a:p>
          <a:p>
            <a:r>
              <a:rPr lang="en-US" dirty="0" smtClean="0"/>
              <a:t>      promoter activity in the BDNF relative to a nominal level in the parental cells (P) and 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And C, when you mutate the REST binding site</a:t>
            </a:r>
          </a:p>
          <a:p>
            <a:r>
              <a:rPr lang="en-US" dirty="0" smtClean="0"/>
              <a:t>      to render it nonfunctional, you don't see a difference in</a:t>
            </a:r>
          </a:p>
          <a:p>
            <a:r>
              <a:rPr lang="en-US" dirty="0" smtClean="0"/>
              <a:t>      huntingtin activity.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Fig. 3B in cells cultured from mutant mice</a:t>
            </a:r>
          </a:p>
          <a:p>
            <a:r>
              <a:rPr lang="en-US" dirty="0" smtClean="0"/>
              <a:t>      with a knock-in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a:t>
            </a:r>
          </a:p>
          <a:p>
            <a:endParaRPr lang="en-US" dirty="0" smtClean="0"/>
          </a:p>
          <a:p>
            <a:r>
              <a:rPr lang="en-US" dirty="0" smtClean="0"/>
              <a:t>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a:t>
            </a:r>
          </a:p>
          <a:p>
            <a:endParaRPr lang="en-US" baseline="0" dirty="0" smtClean="0"/>
          </a:p>
          <a:p>
            <a:r>
              <a:rPr lang="en-US" baseline="0" dirty="0" smtClean="0"/>
              <a:t>And this is cool because it represents an epigenetic model of Huntington’s disease, providing possible therapeutic targets for a previously untreatable disease.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Generalized 3 Hz spike and wave discharges in a child with childhood absence epilepsy recorded by EEG</a:t>
            </a:r>
          </a:p>
          <a:p>
            <a:endParaRPr lang="en-US" dirty="0" smtClean="0"/>
          </a:p>
          <a:p>
            <a:r>
              <a:rPr lang="en-US" dirty="0" smtClean="0"/>
              <a:t> -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r>
              <a:rPr lang="en-US" dirty="0" smtClean="0"/>
              <a:t>Epilepsies, disorders characterized by recurrent seizures, affect ≈ 1%</a:t>
            </a:r>
          </a:p>
          <a:p>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a:t>
            </a:r>
          </a:p>
          <a:p>
            <a:r>
              <a:rPr lang="en-US" dirty="0" smtClean="0"/>
              <a:t>have seizures that do not respond to optimal therapy with available</a:t>
            </a:r>
          </a:p>
          <a:p>
            <a:r>
              <a:rPr lang="en-US" dirty="0" smtClean="0"/>
              <a:t>antiepileptic drugs.  A </a:t>
            </a:r>
            <a:r>
              <a:rPr lang="en-US" dirty="0" err="1" smtClean="0"/>
              <a:t>ketogenic</a:t>
            </a:r>
            <a:r>
              <a:rPr lang="en-US" dirty="0" smtClean="0"/>
              <a:t> diet, low in carbohydrates and high</a:t>
            </a:r>
          </a:p>
          <a:p>
            <a:r>
              <a:rPr lang="en-US" dirty="0" smtClean="0"/>
              <a:t>in fat, reduces seizure frequency in some patients with sever</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r>
              <a:rPr lang="en-US" dirty="0" smtClean="0"/>
              <a:t>Because the </a:t>
            </a:r>
            <a:r>
              <a:rPr lang="en-US" dirty="0" err="1" smtClean="0"/>
              <a:t>ketogenic</a:t>
            </a:r>
            <a:r>
              <a:rPr lang="en-US" dirty="0" smtClean="0"/>
              <a:t> diet involves restriction of carbohydrates,</a:t>
            </a:r>
          </a:p>
          <a:p>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smtClean="0"/>
              <a:t> et al., 2006). </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10/4/13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10/4/13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10/4/13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10/4/13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Content Placeholder 5" descr="617px-Glioblastoma_-_MR_coronal_with_contrast.jpg"/>
          <p:cNvPicPr>
            <a:picLocks noGrp="1" noChangeAspect="1"/>
          </p:cNvPicPr>
          <p:nvPr>
            <p:ph idx="1"/>
          </p:nvPr>
        </p:nvPicPr>
        <p:blipFill>
          <a:blip r:embed="rId4"/>
          <a:srcRect l="-38411" r="-38411"/>
          <a:stretch>
            <a:fillRect/>
          </a:stretch>
        </p:blipFill>
        <p:spPr/>
      </p:pic>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592814"/>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32224"/>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728550" y="6126163"/>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6"/>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2" grpId="1"/>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027598" y="1600200"/>
            <a:ext cx="4647158" cy="2825499"/>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860645" y="4366349"/>
            <a:ext cx="1628222" cy="1163278"/>
          </a:xfrm>
          <a:prstGeom prst="rect">
            <a:avLst/>
          </a:prstGeom>
        </p:spPr>
      </p:pic>
      <p:pic>
        <p:nvPicPr>
          <p:cNvPr id="7" name="Picture 6"/>
          <p:cNvPicPr>
            <a:picLocks noChangeAspect="1"/>
          </p:cNvPicPr>
          <p:nvPr/>
        </p:nvPicPr>
        <p:blipFill>
          <a:blip r:embed="rId3"/>
          <a:srcRect t="58664" r="65104" b="25155"/>
          <a:stretch>
            <a:fillRect/>
          </a:stretch>
        </p:blipFill>
        <p:spPr>
          <a:xfrm>
            <a:off x="2355460" y="4425699"/>
            <a:ext cx="1621709" cy="110392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720467" y="1954665"/>
            <a:ext cx="2526534" cy="1958581"/>
          </a:xfrm>
          <a:prstGeom prst="rect">
            <a:avLst/>
          </a:prstGeom>
        </p:spPr>
      </p:pic>
      <p:pic>
        <p:nvPicPr>
          <p:cNvPr id="5" name="Picture 4"/>
          <p:cNvPicPr>
            <a:picLocks noChangeAspect="1"/>
          </p:cNvPicPr>
          <p:nvPr/>
        </p:nvPicPr>
        <p:blipFill>
          <a:blip r:embed="rId3"/>
          <a:srcRect l="53187" t="28349" b="36042"/>
          <a:stretch>
            <a:fillRect/>
          </a:stretch>
        </p:blipFill>
        <p:spPr>
          <a:xfrm>
            <a:off x="4247001" y="1702518"/>
            <a:ext cx="2514665" cy="2445258"/>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718455"/>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a:t>
            </a:r>
            <a:r>
              <a:rPr lang="en-US" dirty="0" smtClean="0"/>
              <a:t>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pic>
        <p:nvPicPr>
          <p:cNvPr id="8" name="Picture 7" descr="480px-Huntington.jpg"/>
          <p:cNvPicPr>
            <a:picLocks noChangeAspect="1"/>
          </p:cNvPicPr>
          <p:nvPr/>
        </p:nvPicPr>
        <p:blipFill>
          <a:blip r:embed="rId4"/>
          <a:stretch>
            <a:fillRect/>
          </a:stretch>
        </p:blipFill>
        <p:spPr>
          <a:xfrm>
            <a:off x="2286000" y="571500"/>
            <a:ext cx="4572000" cy="5715000"/>
          </a:xfrm>
          <a:prstGeom prst="rect">
            <a:avLst/>
          </a:prstGeom>
        </p:spPr>
      </p:pic>
      <p:sp>
        <p:nvSpPr>
          <p:cNvPr id="9" name="TextBox 8"/>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9" grpId="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rcRect b="66454"/>
          <a:stretch>
            <a:fillRect/>
          </a:stretch>
        </p:blipFill>
        <p:spPr>
          <a:xfrm>
            <a:off x="1128925" y="1600200"/>
            <a:ext cx="7277285" cy="4339982"/>
          </a:xfrm>
          <a:prstGeom prst="rect">
            <a:avLst/>
          </a:prstGeom>
        </p:spPr>
      </p:pic>
      <p:sp>
        <p:nvSpPr>
          <p:cNvPr id="5" name="TextBox 4"/>
          <p:cNvSpPr txBox="1"/>
          <p:nvPr/>
        </p:nvSpPr>
        <p:spPr>
          <a:xfrm rot="16200000">
            <a:off x="847132" y="4365836"/>
            <a:ext cx="1806692" cy="369332"/>
          </a:xfrm>
          <a:prstGeom prst="rect">
            <a:avLst/>
          </a:prstGeom>
          <a:solidFill>
            <a:srgbClr val="FFFFFF"/>
          </a:solidFill>
        </p:spPr>
        <p:txBody>
          <a:bodyPr wrap="none" rtlCol="0">
            <a:spAutoFit/>
          </a:bodyPr>
          <a:lstStyle/>
          <a:p>
            <a:r>
              <a:rPr lang="en-US" dirty="0" smtClean="0"/>
              <a:t>Promoter activity</a:t>
            </a:r>
            <a:endParaRPr lang="en-US" dirty="0"/>
          </a:p>
        </p:txBody>
      </p:sp>
      <p:pic>
        <p:nvPicPr>
          <p:cNvPr id="6"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7" name="Donut 6"/>
          <p:cNvSpPr/>
          <p:nvPr/>
        </p:nvSpPr>
        <p:spPr>
          <a:xfrm>
            <a:off x="4987034" y="3726536"/>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65902"/>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68168"/>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10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Absence Seizures</a:t>
            </a:r>
            <a:br>
              <a:rPr lang="en-US" dirty="0" smtClean="0"/>
            </a:br>
            <a:r>
              <a:rPr lang="en-US" dirty="0" err="1" smtClean="0"/>
              <a:t>Ketogenic</a:t>
            </a:r>
            <a:r>
              <a:rPr lang="en-US" dirty="0" smtClean="0"/>
              <a:t> Diet</a:t>
            </a:r>
            <a:endParaRPr lang="en-US" dirty="0"/>
          </a:p>
        </p:txBody>
      </p:sp>
      <p:pic>
        <p:nvPicPr>
          <p:cNvPr id="5" name="Content Placeholder 4" descr="Spike-waves.png"/>
          <p:cNvPicPr>
            <a:picLocks noGrp="1" noChangeAspect="1"/>
          </p:cNvPicPr>
          <p:nvPr>
            <p:ph idx="1"/>
          </p:nvPr>
        </p:nvPicPr>
        <p:blipFill>
          <a:blip r:embed="rId3"/>
          <a:srcRect l="-45100" r="-45100"/>
          <a:stretch>
            <a:fillRect/>
          </a:stretch>
        </p:blipFill>
        <p:spPr/>
      </p:pic>
      <p:pic>
        <p:nvPicPr>
          <p:cNvPr id="4" name="Picture 3"/>
          <p:cNvPicPr>
            <a:picLocks noChangeAspect="1"/>
          </p:cNvPicPr>
          <p:nvPr/>
        </p:nvPicPr>
        <p:blipFill>
          <a:blip r:embed="rId4"/>
          <a:stretch>
            <a:fillRect/>
          </a:stretch>
        </p:blipFill>
        <p:spPr>
          <a:xfrm>
            <a:off x="1535976" y="1827675"/>
            <a:ext cx="6366986" cy="3420512"/>
          </a:xfrm>
          <a:prstGeom prst="rect">
            <a:avLst/>
          </a:prstGeom>
        </p:spPr>
      </p:pic>
      <p:sp>
        <p:nvSpPr>
          <p:cNvPr id="6" name="TextBox 5"/>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336</TotalTime>
  <Words>1780</Words>
  <Application>Microsoft Macintosh PowerPoint</Application>
  <PresentationFormat>On-screen Show (4:3)</PresentationFormat>
  <Paragraphs>157</Paragraphs>
  <Slides>9</Slides>
  <Notes>8</Notes>
  <HiddenSlides>0</HiddenSlides>
  <MMClips>0</MMClips>
  <ScaleCrop>false</ScaleCrop>
  <HeadingPairs>
    <vt:vector size="4" baseType="variant">
      <vt:variant>
        <vt:lpstr>Design Template</vt:lpstr>
      </vt:variant>
      <vt:variant>
        <vt:i4>1</vt:i4>
      </vt:variant>
      <vt:variant>
        <vt:lpstr>Slide Titles</vt:lpstr>
      </vt:variant>
      <vt:variant>
        <vt:i4>9</vt:i4>
      </vt:variant>
    </vt:vector>
  </HeadingPairs>
  <TitlesOfParts>
    <vt:vector size="10" baseType="lpstr">
      <vt:lpstr>Office Theme</vt:lpstr>
      <vt:lpstr>Chromatin Biology in Neurological Disorders</vt:lpstr>
      <vt:lpstr>Slide 2</vt:lpstr>
      <vt:lpstr>Slide 3</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Absence Seizures Ketogenic Diet</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26</cp:revision>
  <dcterms:created xsi:type="dcterms:W3CDTF">2013-10-04T18:40:21Z</dcterms:created>
  <dcterms:modified xsi:type="dcterms:W3CDTF">2013-10-04T22:06:43Z</dcterms:modified>
</cp:coreProperties>
</file>

<file path=docProps/thumbnail.jpeg>
</file>